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7" r:id="rId2"/>
    <p:sldId id="470" r:id="rId3"/>
    <p:sldId id="465" r:id="rId4"/>
    <p:sldId id="462" r:id="rId5"/>
    <p:sldId id="471" r:id="rId6"/>
    <p:sldId id="457" r:id="rId7"/>
    <p:sldId id="466" r:id="rId8"/>
    <p:sldId id="459" r:id="rId9"/>
    <p:sldId id="461" r:id="rId10"/>
    <p:sldId id="472" r:id="rId11"/>
    <p:sldId id="463" r:id="rId12"/>
    <p:sldId id="464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3" r:id="rId33"/>
    <p:sldId id="494" r:id="rId34"/>
    <p:sldId id="496" r:id="rId35"/>
    <p:sldId id="497" r:id="rId36"/>
    <p:sldId id="495" r:id="rId37"/>
    <p:sldId id="498" r:id="rId38"/>
    <p:sldId id="499" r:id="rId39"/>
    <p:sldId id="500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oglind" initials="HB" lastIdx="9" clrIdx="0">
    <p:extLst>
      <p:ext uri="{19B8F6BF-5375-455C-9EA6-DF929625EA0E}">
        <p15:presenceInfo xmlns:p15="http://schemas.microsoft.com/office/powerpoint/2012/main" userId="S::hanna.boglind@gullers.se::2941f41c-d0da-4a1b-b492-ad9d221d49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E9"/>
    <a:srgbClr val="A8B6C5"/>
    <a:srgbClr val="E9306B"/>
    <a:srgbClr val="8BC1EF"/>
    <a:srgbClr val="FF0000"/>
    <a:srgbClr val="F4EADB"/>
    <a:srgbClr val="8BC1CD"/>
    <a:srgbClr val="B7D3D1"/>
    <a:srgbClr val="E299B0"/>
    <a:srgbClr val="5DC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3628E-9D95-CF47-87C7-AC0A60CB2FBF}" v="1" dt="2023-04-28T09:47:07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86406"/>
  </p:normalViewPr>
  <p:slideViewPr>
    <p:cSldViewPr snapToGrid="0">
      <p:cViewPr varScale="1">
        <p:scale>
          <a:sx n="90" d="100"/>
          <a:sy n="90" d="100"/>
        </p:scale>
        <p:origin x="8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80" y="12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va Tegner" userId="542b344a-2c74-4fe9-bd46-1d702d21164e" providerId="ADAL" clId="{D103628E-9D95-CF47-87C7-AC0A60CB2FBF}"/>
    <pc:docChg chg="undo custSel modSld">
      <pc:chgData name="Ylva Tegner" userId="542b344a-2c74-4fe9-bd46-1d702d21164e" providerId="ADAL" clId="{D103628E-9D95-CF47-87C7-AC0A60CB2FBF}" dt="2023-04-28T09:47:14.868" v="58" actId="1076"/>
      <pc:docMkLst>
        <pc:docMk/>
      </pc:docMkLst>
      <pc:sldChg chg="modSp mod">
        <pc:chgData name="Ylva Tegner" userId="542b344a-2c74-4fe9-bd46-1d702d21164e" providerId="ADAL" clId="{D103628E-9D95-CF47-87C7-AC0A60CB2FBF}" dt="2023-04-27T18:11:50.312" v="30" actId="20577"/>
        <pc:sldMkLst>
          <pc:docMk/>
          <pc:sldMk cId="1511416783" sldId="457"/>
        </pc:sldMkLst>
        <pc:spChg chg="mod">
          <ac:chgData name="Ylva Tegner" userId="542b344a-2c74-4fe9-bd46-1d702d21164e" providerId="ADAL" clId="{D103628E-9D95-CF47-87C7-AC0A60CB2FBF}" dt="2023-04-27T18:11:50.312" v="30" actId="20577"/>
          <ac:spMkLst>
            <pc:docMk/>
            <pc:sldMk cId="1511416783" sldId="457"/>
            <ac:spMk id="3" creationId="{26E9FE36-DB8C-E651-C946-58250D1EA9F1}"/>
          </ac:spMkLst>
        </pc:spChg>
      </pc:sldChg>
      <pc:sldChg chg="modSp mod">
        <pc:chgData name="Ylva Tegner" userId="542b344a-2c74-4fe9-bd46-1d702d21164e" providerId="ADAL" clId="{D103628E-9D95-CF47-87C7-AC0A60CB2FBF}" dt="2023-04-27T18:12:07.005" v="37" actId="20577"/>
        <pc:sldMkLst>
          <pc:docMk/>
          <pc:sldMk cId="582373032" sldId="461"/>
        </pc:sldMkLst>
        <pc:spChg chg="mod">
          <ac:chgData name="Ylva Tegner" userId="542b344a-2c74-4fe9-bd46-1d702d21164e" providerId="ADAL" clId="{D103628E-9D95-CF47-87C7-AC0A60CB2FBF}" dt="2023-04-27T18:12:07.005" v="37" actId="20577"/>
          <ac:spMkLst>
            <pc:docMk/>
            <pc:sldMk cId="582373032" sldId="461"/>
            <ac:spMk id="3" creationId="{89472F90-4B0F-858A-EF9B-C01CB97BADE7}"/>
          </ac:spMkLst>
        </pc:spChg>
      </pc:sldChg>
      <pc:sldChg chg="modSp mod">
        <pc:chgData name="Ylva Tegner" userId="542b344a-2c74-4fe9-bd46-1d702d21164e" providerId="ADAL" clId="{D103628E-9D95-CF47-87C7-AC0A60CB2FBF}" dt="2023-04-27T10:23:13.774" v="12" actId="20577"/>
        <pc:sldMkLst>
          <pc:docMk/>
          <pc:sldMk cId="4264239938" sldId="467"/>
        </pc:sldMkLst>
        <pc:spChg chg="mod">
          <ac:chgData name="Ylva Tegner" userId="542b344a-2c74-4fe9-bd46-1d702d21164e" providerId="ADAL" clId="{D103628E-9D95-CF47-87C7-AC0A60CB2FBF}" dt="2023-04-27T10:23:13.774" v="12" actId="20577"/>
          <ac:spMkLst>
            <pc:docMk/>
            <pc:sldMk cId="4264239938" sldId="467"/>
            <ac:spMk id="2" creationId="{E43BD629-E7AE-9D05-130F-4722320FCDEF}"/>
          </ac:spMkLst>
        </pc:spChg>
        <pc:spChg chg="mod">
          <ac:chgData name="Ylva Tegner" userId="542b344a-2c74-4fe9-bd46-1d702d21164e" providerId="ADAL" clId="{D103628E-9D95-CF47-87C7-AC0A60CB2FBF}" dt="2023-04-27T10:23:13.377" v="11"/>
          <ac:spMkLst>
            <pc:docMk/>
            <pc:sldMk cId="4264239938" sldId="467"/>
            <ac:spMk id="3" creationId="{7EBD064F-03D4-977F-F271-5F5BE47DE7CC}"/>
          </ac:spMkLst>
        </pc:spChg>
      </pc:sldChg>
      <pc:sldChg chg="modSp mod">
        <pc:chgData name="Ylva Tegner" userId="542b344a-2c74-4fe9-bd46-1d702d21164e" providerId="ADAL" clId="{D103628E-9D95-CF47-87C7-AC0A60CB2FBF}" dt="2023-04-24T07:22:10.110" v="0" actId="2711"/>
        <pc:sldMkLst>
          <pc:docMk/>
          <pc:sldMk cId="860043790" sldId="479"/>
        </pc:sldMkLst>
        <pc:spChg chg="mod">
          <ac:chgData name="Ylva Tegner" userId="542b344a-2c74-4fe9-bd46-1d702d21164e" providerId="ADAL" clId="{D103628E-9D95-CF47-87C7-AC0A60CB2FBF}" dt="2023-04-24T07:22:10.110" v="0" actId="2711"/>
          <ac:spMkLst>
            <pc:docMk/>
            <pc:sldMk cId="860043790" sldId="479"/>
            <ac:spMk id="2" creationId="{CB1723A0-694B-F052-AA77-85F3729EAEA5}"/>
          </ac:spMkLst>
        </pc:spChg>
      </pc:sldChg>
      <pc:sldChg chg="modSp mod">
        <pc:chgData name="Ylva Tegner" userId="542b344a-2c74-4fe9-bd46-1d702d21164e" providerId="ADAL" clId="{D103628E-9D95-CF47-87C7-AC0A60CB2FBF}" dt="2023-04-24T07:22:18.709" v="1" actId="2711"/>
        <pc:sldMkLst>
          <pc:docMk/>
          <pc:sldMk cId="906010020" sldId="482"/>
        </pc:sldMkLst>
        <pc:spChg chg="mod">
          <ac:chgData name="Ylva Tegner" userId="542b344a-2c74-4fe9-bd46-1d702d21164e" providerId="ADAL" clId="{D103628E-9D95-CF47-87C7-AC0A60CB2FBF}" dt="2023-04-24T07:22:18.709" v="1" actId="2711"/>
          <ac:spMkLst>
            <pc:docMk/>
            <pc:sldMk cId="906010020" sldId="482"/>
            <ac:spMk id="2" creationId="{CB1723A0-694B-F052-AA77-85F3729EAEA5}"/>
          </ac:spMkLst>
        </pc:spChg>
      </pc:sldChg>
      <pc:sldChg chg="addSp delSp modSp mod">
        <pc:chgData name="Ylva Tegner" userId="542b344a-2c74-4fe9-bd46-1d702d21164e" providerId="ADAL" clId="{D103628E-9D95-CF47-87C7-AC0A60CB2FBF}" dt="2023-04-28T09:47:14.868" v="58" actId="1076"/>
        <pc:sldMkLst>
          <pc:docMk/>
          <pc:sldMk cId="3197573122" sldId="495"/>
        </pc:sldMkLst>
        <pc:picChg chg="add mod">
          <ac:chgData name="Ylva Tegner" userId="542b344a-2c74-4fe9-bd46-1d702d21164e" providerId="ADAL" clId="{D103628E-9D95-CF47-87C7-AC0A60CB2FBF}" dt="2023-04-28T09:47:14.868" v="58" actId="1076"/>
          <ac:picMkLst>
            <pc:docMk/>
            <pc:sldMk cId="3197573122" sldId="495"/>
            <ac:picMk id="3" creationId="{0F6002E3-A014-8276-1BD6-1866140BBC3E}"/>
          </ac:picMkLst>
        </pc:picChg>
        <pc:picChg chg="del">
          <ac:chgData name="Ylva Tegner" userId="542b344a-2c74-4fe9-bd46-1d702d21164e" providerId="ADAL" clId="{D103628E-9D95-CF47-87C7-AC0A60CB2FBF}" dt="2023-04-28T09:46:58.608" v="54" actId="478"/>
          <ac:picMkLst>
            <pc:docMk/>
            <pc:sldMk cId="3197573122" sldId="495"/>
            <ac:picMk id="7" creationId="{0983CBB3-E3B1-841C-F353-4594C28F53AE}"/>
          </ac:picMkLst>
        </pc:picChg>
      </pc:sldChg>
      <pc:sldChg chg="modSp mod">
        <pc:chgData name="Ylva Tegner" userId="542b344a-2c74-4fe9-bd46-1d702d21164e" providerId="ADAL" clId="{D103628E-9D95-CF47-87C7-AC0A60CB2FBF}" dt="2023-04-27T18:15:03.573" v="41" actId="108"/>
        <pc:sldMkLst>
          <pc:docMk/>
          <pc:sldMk cId="619477772" sldId="498"/>
        </pc:sldMkLst>
        <pc:spChg chg="mod">
          <ac:chgData name="Ylva Tegner" userId="542b344a-2c74-4fe9-bd46-1d702d21164e" providerId="ADAL" clId="{D103628E-9D95-CF47-87C7-AC0A60CB2FBF}" dt="2023-04-27T18:15:03.573" v="41" actId="108"/>
          <ac:spMkLst>
            <pc:docMk/>
            <pc:sldMk cId="619477772" sldId="498"/>
            <ac:spMk id="8" creationId="{499B5A4D-38B8-8BA5-5E5D-CBE49C95D641}"/>
          </ac:spMkLst>
        </pc:spChg>
      </pc:sldChg>
      <pc:sldChg chg="modSp mod">
        <pc:chgData name="Ylva Tegner" userId="542b344a-2c74-4fe9-bd46-1d702d21164e" providerId="ADAL" clId="{D103628E-9D95-CF47-87C7-AC0A60CB2FBF}" dt="2023-04-27T18:15:54.287" v="53" actId="20577"/>
        <pc:sldMkLst>
          <pc:docMk/>
          <pc:sldMk cId="607332040" sldId="499"/>
        </pc:sldMkLst>
        <pc:spChg chg="mod">
          <ac:chgData name="Ylva Tegner" userId="542b344a-2c74-4fe9-bd46-1d702d21164e" providerId="ADAL" clId="{D103628E-9D95-CF47-87C7-AC0A60CB2FBF}" dt="2023-04-27T18:15:54.287" v="53" actId="20577"/>
          <ac:spMkLst>
            <pc:docMk/>
            <pc:sldMk cId="607332040" sldId="499"/>
            <ac:spMk id="8" creationId="{499B5A4D-38B8-8BA5-5E5D-CBE49C95D6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1617259-9F5C-7846-97C4-D086442A7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4EC06D2-4BF1-9F4A-8E76-9A0590F89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D233-9A83-D940-87F9-3EB97114C932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739CD4-DF8A-5149-8A09-39ACBCC9E1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531CE7-25D2-BF4F-A53C-685B4736B5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1447-C618-BF41-AC75-8F16482DA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95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7533-F487-EB4C-B3C2-501095BCA148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6769A-A107-DE45-A9D7-64FB56A45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12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1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96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2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75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89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93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79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92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24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6769A-A107-DE45-A9D7-64FB56A45ECC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353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B7D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1CAC9-700F-E840-B33D-983A8AED7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7008"/>
            <a:ext cx="9144000" cy="2387600"/>
          </a:xfrm>
        </p:spPr>
        <p:txBody>
          <a:bodyPr anchor="t" anchorCtr="0">
            <a:noAutofit/>
          </a:bodyPr>
          <a:lstStyle>
            <a:lvl1pPr algn="ctr">
              <a:defRPr sz="6600">
                <a:latin typeface="Londrina Solid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DDAB13-311E-204D-A9E5-7F5A12AC9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8846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rgbClr val="FF2867"/>
                </a:solidFill>
                <a:latin typeface="Arvo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E2EB5B-502E-1741-B616-DA5E7B0A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BD4138-D589-8F47-98D0-BC797F97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21D3F4-8DDD-4B46-A2EC-ED65CCB1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84D2FB-490C-8E45-B35A-539BD601F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4603" y="5484608"/>
            <a:ext cx="542793" cy="77510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2751661-9ABA-B547-A244-0AD302052A73}"/>
              </a:ext>
            </a:extLst>
          </p:cNvPr>
          <p:cNvSpPr txBox="1"/>
          <p:nvPr userDrawn="1"/>
        </p:nvSpPr>
        <p:spPr>
          <a:xfrm>
            <a:off x="4506191" y="6356350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 dirty="0" err="1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</a:t>
            </a:r>
            <a:r>
              <a:rPr lang="sv-SE" sz="900" kern="1200" dirty="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 är ett hälsoprojekt för barn och unga på initiativ</a:t>
            </a:r>
            <a:br>
              <a:rPr lang="sv-SE" sz="900" kern="1200" dirty="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 dirty="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5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B6FDD7-CD8A-134F-95F2-7DAFF1CF7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056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B916F6-8C92-9345-8207-8A932980F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056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1799F9-0C42-EF41-BF34-EAB0380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2B4F3B-8FFE-3941-8CBF-C0DA6D51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8C2E92-4E29-C249-89EB-279936E1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6A0796A-6298-F248-A1AA-F1C85A372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F79A235-8086-E64D-A8D5-11BC85944A51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1BE56A4-42C5-194D-8BCF-0AA352AE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99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7462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EA4EEB-70E5-FD49-B19E-AB713BDA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7C4AE6-FB52-1845-A9A5-6BC49079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DDAFB1-9781-AF46-ADE0-6E3C31F3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E7ED77-1C5F-6C43-891A-52AA8AAD0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FC348C4-38C7-744F-A56A-AD0F7327FBB6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F7AB53C-8DC2-F549-AD97-485E93DF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99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8765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DD1BB4-A597-424B-9A2A-AE6DDC50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B9DC8D-A597-B54D-BE98-35FE3E05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>
              <a:buFont typeface="Arial" panose="020B0604020202020204" pitchFamily="34" charset="0"/>
              <a:buChar char="•"/>
              <a:defRPr sz="2000"/>
            </a:lvl2pPr>
            <a:lvl3pPr>
              <a:buFont typeface="Arial" panose="020B0604020202020204" pitchFamily="34" charset="0"/>
              <a:buChar char="•"/>
              <a:defRPr sz="1600"/>
            </a:lvl3pPr>
            <a:lvl4pPr>
              <a:buFont typeface="Arial" panose="020B0604020202020204" pitchFamily="34" charset="0"/>
              <a:buChar char="•"/>
              <a:defRPr sz="1400"/>
            </a:lvl4pPr>
            <a:lvl5pPr>
              <a:buFont typeface="Arial" panose="020B0604020202020204" pitchFamily="34" charset="0"/>
              <a:buChar char="•"/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445967-B221-3F4F-A7C9-C33142ED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35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F77F98-123E-9D49-BE51-BAD325BD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2706A0-A28A-9647-AF43-6379AA28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102589-BBD9-3448-BE9A-72D0663F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2034F7-27BB-2C44-9B73-F8BCB6D5D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F10A461-A8BA-484B-9E6A-22C55C6778AD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81BBB5-9C75-D748-9F3F-4BF160AB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2E9DC48-51F1-3F4A-8FD7-6DF170835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DFE0F5-F077-764D-916C-612A2AB32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463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1509A0-AAD1-CC43-BD48-DFDE1C61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2481D9-BD50-DB46-8BF1-40221203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A41F5C-0E79-A048-8E4A-C61A8B15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4C0F801-595F-E64C-B2D7-B634D7023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66272BA-F384-1246-81A0-E17AE8F1E420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985D640-F9F6-BF48-8206-0D1B46B5C8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327" y="2668725"/>
            <a:ext cx="5884863" cy="2978150"/>
          </a:xfrm>
        </p:spPr>
        <p:txBody>
          <a:bodyPr/>
          <a:lstStyle>
            <a:lvl1pPr algn="l">
              <a:buNone/>
              <a:defRPr sz="1600"/>
            </a:lvl1pPr>
          </a:lstStyle>
          <a:p>
            <a:pPr lvl="0"/>
            <a:r>
              <a:rPr lang="sv-SE"/>
              <a:t>Skriv din text här…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1F01950-C15F-474B-9363-3E42EEC3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014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2483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4F1D2F7-C207-AB4C-B7AF-727A8D8FB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E29530B-1401-7743-8358-97742B2FBFFF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81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99B0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DD444D-2916-894B-A7E9-D8FA13815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268864"/>
            <a:ext cx="508649" cy="7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7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E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DD444D-2916-894B-A7E9-D8FA13815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268864"/>
            <a:ext cx="508649" cy="7263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9463E7B-16D1-E462-94A5-FC73FF4CCE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6525"/>
            <a:ext cx="4368800" cy="3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7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D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D4B475-031B-EE44-905F-14AD8DB4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25975CB-5229-CC42-8747-93411C931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329823"/>
            <a:ext cx="45261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2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5824228-1568-F44E-817B-FDA6A8425F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B6C5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2BA523-6B8E-A140-A760-90D13F9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62F89B-7681-B246-A633-80786C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976584-1A0C-C245-B3F9-59CB0A8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483" y="299343"/>
            <a:ext cx="45261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5DC384-C2D8-4A46-BE5D-725CA600D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554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8D6954-DA1D-744D-9B2B-F8B30D6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A8004E-72F0-6144-8E51-2C6AFF9D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304F22-76F6-5840-BD3A-BC920C3E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BA6C31-6D9F-6D48-857E-F699F6374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1B008F6-24D9-D54B-B14F-4801689955BB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E8DC8021-0933-1D42-8F06-FF74B84F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99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0271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9F38F-3117-6441-BD3E-043E9861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B9B122-6331-A748-BCDA-40BC92BE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4481E2-0E32-2D40-B14D-8BC48596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35BE-F30E-774C-975B-8FBD2D3F42B4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E09C31-702B-F64E-B83D-693F1303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D70B75-9C8A-0748-AA5C-1CE0BE7E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8528-AA18-C149-8731-0FF2A076D73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D06F92-8F28-F947-BEF6-90A258E7F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5993" y="6212464"/>
            <a:ext cx="351296" cy="50165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BC333BA-3158-7F49-B8FE-08E08F0082A1}"/>
              </a:ext>
            </a:extLst>
          </p:cNvPr>
          <p:cNvSpPr txBox="1"/>
          <p:nvPr userDrawn="1"/>
        </p:nvSpPr>
        <p:spPr>
          <a:xfrm>
            <a:off x="8765113" y="6280727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Levla är ett hälsoprojekt för barn och unga på initiativ</a:t>
            </a:r>
            <a:b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</a:br>
            <a:r>
              <a:rPr lang="sv-SE" sz="900" kern="1200">
                <a:solidFill>
                  <a:schemeClr val="tx1"/>
                </a:solidFill>
                <a:effectLst/>
                <a:latin typeface="Arvo" panose="02000000000000000000" pitchFamily="2" charset="77"/>
                <a:ea typeface="+mn-ea"/>
                <a:cs typeface="+mn-cs"/>
              </a:rPr>
              <a:t>av Regionalt cancercentrun Stockholm Gotland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2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A1F6A3-DEA6-F04C-B5DB-53C7BF03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B80E22-FF01-6843-B3B9-17744F37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1CD7DE-DF11-254A-9EFA-3F13A6A0B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35BE-F30E-774C-975B-8FBD2D3F42B4}" type="datetimeFigureOut">
              <a:rPr lang="sv-SE" smtClean="0"/>
              <a:t>2023-04-28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9D1AA5-392D-BE4B-9535-EBCA1A92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910D94-E7F3-8A48-ABBB-2EB319374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8528-AA18-C149-8731-0FF2A076D73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05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0" r:id="rId4"/>
    <p:sldLayoutId id="2147483665" r:id="rId5"/>
    <p:sldLayoutId id="2147483662" r:id="rId6"/>
    <p:sldLayoutId id="2147483661" r:id="rId7"/>
    <p:sldLayoutId id="2147483650" r:id="rId8"/>
    <p:sldLayoutId id="2147483651" r:id="rId9"/>
    <p:sldLayoutId id="2147483652" r:id="rId10"/>
    <p:sldLayoutId id="2147483654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EBD064F-03D4-977F-F271-5F5BE4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13" y="1385201"/>
            <a:ext cx="7660301" cy="13308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Har du koll på stillasittande?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3BD629-E7AE-9D05-130F-4722320FC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4122" y="3498042"/>
            <a:ext cx="4958966" cy="20571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14288" indent="-14288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Här är 10 faktafrågor som bygger på forskning och statistik. Välj det eller de alternativ du tror är rätt!</a:t>
            </a:r>
          </a:p>
          <a:p>
            <a:pPr marL="14288" indent="-14288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Mellan frågorna får du också chans att röra på dig – en ny rörelse för varje fråga. 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4CCA54-6965-162F-FDFC-42BA03F7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714" y="1730194"/>
            <a:ext cx="2708547" cy="37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Sitt på huk i 20 sekunder!</a:t>
            </a:r>
          </a:p>
        </p:txBody>
      </p:sp>
    </p:spTree>
    <p:extLst>
      <p:ext uri="{BB962C8B-B14F-4D97-AF65-F5344CB8AC3E}">
        <p14:creationId xmlns:p14="http://schemas.microsoft.com/office/powerpoint/2010/main" val="175106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95C84BB-EA52-6E76-7A8C-D5B5D9DF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CDACEB1-47BE-82CB-BAFA-13594C3A8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224" y="3806861"/>
            <a:ext cx="7191541" cy="30511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Sant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Falskt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6E9FE36-DB8C-E651-C946-58250D1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416449"/>
            <a:ext cx="6208059" cy="132556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262626"/>
                </a:solidFill>
              </a:rPr>
              <a:t>Skolelever är mer stillasittande på fritiden än under </a:t>
            </a:r>
            <a:r>
              <a:rPr lang="sv-SE" dirty="0" err="1">
                <a:solidFill>
                  <a:srgbClr val="262626"/>
                </a:solidFill>
              </a:rPr>
              <a:t>skoltid.</a:t>
            </a:r>
            <a:r>
              <a:rPr lang="sv-SE" dirty="0">
                <a:solidFill>
                  <a:srgbClr val="262626"/>
                </a:solidFill>
              </a:rPr>
              <a:t> </a:t>
            </a:r>
            <a:br>
              <a:rPr lang="sv-SE" dirty="0">
                <a:solidFill>
                  <a:srgbClr val="262626"/>
                </a:solidFill>
              </a:rPr>
            </a:br>
            <a:r>
              <a:rPr lang="sv-SE" dirty="0">
                <a:solidFill>
                  <a:srgbClr val="262626"/>
                </a:solidFill>
              </a:rPr>
              <a:t>Sant eller falskt</a:t>
            </a:r>
            <a:r>
              <a:rPr lang="sv-SE" dirty="0">
                <a:solidFill>
                  <a:srgbClr val="33333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604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6E9FE36-DB8C-E651-C946-58250D1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A: </a:t>
            </a:r>
            <a:r>
              <a:rPr lang="en-US" b="1" dirty="0"/>
              <a:t>Sant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F82F9D8C-5D67-6410-6ABD-AE09E761E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7" r="11520" b="-2"/>
          <a:stretch/>
        </p:blipFill>
        <p:spPr>
          <a:xfrm>
            <a:off x="-29494" y="1587"/>
            <a:ext cx="644722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CDACEB1-47BE-82CB-BAFA-13594C3A8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>
                <a:effectLst/>
              </a:rPr>
              <a:t>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fritiden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skolelever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mest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stillasittande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vanlig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dag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de </a:t>
            </a:r>
            <a:r>
              <a:rPr lang="en-US" sz="2400" b="0" i="0" dirty="0" err="1">
                <a:effectLst/>
              </a:rPr>
              <a:t>flesta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skolelever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stillasittande</a:t>
            </a:r>
            <a:r>
              <a:rPr lang="en-US" sz="2400" b="0" i="0" dirty="0">
                <a:effectLst/>
              </a:rPr>
              <a:t> i </a:t>
            </a:r>
            <a:r>
              <a:rPr lang="en-US" sz="2400" b="0" i="0" dirty="0" err="1">
                <a:effectLst/>
              </a:rPr>
              <a:t>genomsnitt</a:t>
            </a:r>
            <a:r>
              <a:rPr lang="en-US" sz="2400" b="0" i="0" dirty="0">
                <a:effectLst/>
              </a:rPr>
              <a:t> 10 </a:t>
            </a:r>
            <a:r>
              <a:rPr lang="en-US" sz="2400" b="0" i="0" dirty="0" err="1">
                <a:effectLst/>
              </a:rPr>
              <a:t>timmar</a:t>
            </a:r>
            <a:r>
              <a:rPr lang="en-US" sz="2400" b="0" i="0" dirty="0">
                <a:effectLst/>
              </a:rPr>
              <a:t>. 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jättestor</a:t>
            </a:r>
            <a:r>
              <a:rPr lang="en-US" sz="2400" b="0" i="0" dirty="0">
                <a:effectLst/>
              </a:rPr>
              <a:t> del av den </a:t>
            </a:r>
            <a:r>
              <a:rPr lang="en-US" sz="2400" b="0" i="0" dirty="0" err="1">
                <a:effectLst/>
              </a:rPr>
              <a:t>vakna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tiden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92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 tåhävningar i 30 sekunder!</a:t>
            </a:r>
          </a:p>
        </p:txBody>
      </p:sp>
    </p:spTree>
    <p:extLst>
      <p:ext uri="{BB962C8B-B14F-4D97-AF65-F5344CB8AC3E}">
        <p14:creationId xmlns:p14="http://schemas.microsoft.com/office/powerpoint/2010/main" val="236291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80236EE-2856-1A34-528B-C6818B58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EFE4287C-4F8B-F6BC-2D53-6699965DD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647" y="3274436"/>
            <a:ext cx="6490447" cy="305113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1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2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5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514350" indent="-514350">
              <a:buFont typeface="+mj-lt"/>
              <a:buAutoNum type="alphaUcPeriod"/>
            </a:pPr>
            <a:r>
              <a:rPr lang="sv-SE" sz="2400" i="0" dirty="0">
                <a:effectLst/>
              </a:rPr>
              <a:t>7 av 10 skolelever sitter framför en skärm mer än 5 </a:t>
            </a:r>
            <a:r>
              <a:rPr lang="sv-SE" sz="2400" i="0" dirty="0" err="1">
                <a:effectLst/>
              </a:rPr>
              <a:t>tim</a:t>
            </a:r>
            <a:r>
              <a:rPr lang="sv-SE" sz="2400" i="0" dirty="0">
                <a:effectLst/>
              </a:rPr>
              <a:t> </a:t>
            </a:r>
            <a:r>
              <a:rPr lang="sv-SE" sz="2400" i="0" dirty="0" err="1">
                <a:effectLst/>
              </a:rPr>
              <a:t>lör</a:t>
            </a:r>
            <a:r>
              <a:rPr lang="sv-SE" sz="2400" i="0" dirty="0">
                <a:effectLst/>
              </a:rPr>
              <a:t>/sön</a:t>
            </a:r>
          </a:p>
          <a:p>
            <a:pPr marL="0" indent="0"/>
            <a:endParaRPr lang="sv-SE" sz="2400" i="0" dirty="0">
              <a:effectLst/>
            </a:endParaRP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670AEAC1-A77D-2A2D-D125-B7CB91EF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07167"/>
            <a:ext cx="6208059" cy="1325563"/>
          </a:xfrm>
        </p:spPr>
        <p:txBody>
          <a:bodyPr>
            <a:no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Hur vanligt är det med mer än 5 timmar skärmtid på en lördag/söndag</a:t>
            </a:r>
            <a:r>
              <a:rPr lang="sv-SE" dirty="0">
                <a:solidFill>
                  <a:srgbClr val="33333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868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934D517-256B-CD56-C0E9-75F55948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754" y="365125"/>
            <a:ext cx="405204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Rätt svar C: </a:t>
            </a:r>
            <a:r>
              <a:rPr lang="sv-SE" b="1" i="0" dirty="0">
                <a:solidFill>
                  <a:srgbClr val="333333"/>
                </a:solidFill>
                <a:effectLst/>
              </a:rPr>
              <a:t>5 av 10 skolelever</a:t>
            </a:r>
            <a:endParaRPr lang="en-US" b="1" dirty="0"/>
          </a:p>
        </p:txBody>
      </p:sp>
      <p:pic>
        <p:nvPicPr>
          <p:cNvPr id="5" name="Bildobjekt 4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8FB9F52D-7D89-21F1-363A-6C92ACBB6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4" t="-5767" r="40" b="-2563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A8962B-7703-2E43-B883-838F56863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1754" y="2084294"/>
            <a:ext cx="4052046" cy="40926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Hälften av alla barn har mer än 5 timmar skärmtid på helgerna.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Även om man tränar ofta så kanske man är stilla långa perioder däremellan, </a:t>
            </a:r>
            <a:r>
              <a:rPr lang="sv-SE" sz="2400" b="0" i="0" dirty="0" err="1">
                <a:solidFill>
                  <a:srgbClr val="333333"/>
                </a:solidFill>
                <a:effectLst/>
              </a:rPr>
              <a:t>t.ex</a:t>
            </a:r>
            <a:r>
              <a:rPr lang="sv-SE" sz="2400" b="0" i="0" dirty="0">
                <a:solidFill>
                  <a:srgbClr val="333333"/>
                </a:solidFill>
                <a:effectLst/>
              </a:rPr>
              <a:t> när man tittar på skärm.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Skärmtiden tar också tid från annat man kan göra - dygnet har ju bara 24 timmar.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99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 plankan i 30 sekunder!</a:t>
            </a:r>
          </a:p>
        </p:txBody>
      </p:sp>
    </p:spTree>
    <p:extLst>
      <p:ext uri="{BB962C8B-B14F-4D97-AF65-F5344CB8AC3E}">
        <p14:creationId xmlns:p14="http://schemas.microsoft.com/office/powerpoint/2010/main" val="403052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34CA039-9C0B-1064-80A6-5D75F7674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E0C883A-F899-E01C-4D83-94D868DD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2B9211-229D-350B-FD36-67C365DC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92EF13CE-667C-3028-D9FE-08D0B6375F6A}"/>
              </a:ext>
            </a:extLst>
          </p:cNvPr>
          <p:cNvSpPr txBox="1">
            <a:spLocks/>
          </p:cNvSpPr>
          <p:nvPr/>
        </p:nvSpPr>
        <p:spPr>
          <a:xfrm>
            <a:off x="851648" y="3274436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Byt sitt- eller liggställning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Res/sträck på dig, gå runt lite, stå en stund, innan du sätter dig igen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Gör minst 10 armhävningar, 10 </a:t>
            </a:r>
            <a:r>
              <a:rPr lang="sv-SE" sz="2400" dirty="0" err="1"/>
              <a:t>sit-ups</a:t>
            </a:r>
            <a:r>
              <a:rPr lang="sv-SE" sz="2400" dirty="0"/>
              <a:t> och 10 upphopp.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Gå minst 10 000 steg per dag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sv-SE" sz="2800" b="0" i="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59DADCBD-059D-E923-BC3E-82DA24077604}"/>
              </a:ext>
            </a:extLst>
          </p:cNvPr>
          <p:cNvSpPr txBox="1">
            <a:spLocks/>
          </p:cNvSpPr>
          <p:nvPr/>
        </p:nvSpPr>
        <p:spPr>
          <a:xfrm>
            <a:off x="851647" y="1107167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Vad är tillräckligt för att man ska stoppa ett stillasittande?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8DA0339-72F9-536F-DD51-796010E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9"/>
            <a:ext cx="5774265" cy="16287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Rätt svar B: </a:t>
            </a:r>
            <a:r>
              <a:rPr lang="sv-SE" b="1" i="0" dirty="0">
                <a:solidFill>
                  <a:srgbClr val="333333"/>
                </a:solidFill>
                <a:effectLst/>
              </a:rPr>
              <a:t>Res/sträck på dig, gå runt lite, stå en stund</a:t>
            </a:r>
            <a:endParaRPr lang="en-US" b="1" dirty="0"/>
          </a:p>
        </p:txBody>
      </p:sp>
      <p:pic>
        <p:nvPicPr>
          <p:cNvPr id="5" name="Bildobjekt 4" descr="En bild som visar text, paraply, tillbehör&#10;&#10;Automatiskt genererad beskrivning">
            <a:extLst>
              <a:ext uri="{FF2B5EF4-FFF2-40B4-BE49-F238E27FC236}">
                <a16:creationId xmlns:a16="http://schemas.microsoft.com/office/drawing/2014/main" id="{D2E64BAB-83F7-F02F-522A-BA73D094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4" r="1216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F5D5DF8-EC99-E4A2-A457-5FA3CEE84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All form av rörelse påverkar din hälsa positivt.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För vuxna ser man att en rörelsepaus på 2-5 minuter har goda effekter på flera livsviktiga funktioner i kroppen.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76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 20 situps!</a:t>
            </a:r>
          </a:p>
        </p:txBody>
      </p:sp>
    </p:spTree>
    <p:extLst>
      <p:ext uri="{BB962C8B-B14F-4D97-AF65-F5344CB8AC3E}">
        <p14:creationId xmlns:p14="http://schemas.microsoft.com/office/powerpoint/2010/main" val="86004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C3E52A4-4C5D-BB76-460E-6C28785F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31528E37-FFA1-5361-5B7A-A4C15E4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68" y="1053056"/>
            <a:ext cx="6881026" cy="1322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tycker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våra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kroppar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400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stillasittande</a:t>
            </a:r>
            <a:r>
              <a:rPr lang="en-US" sz="40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 under den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vakna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tiden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ligger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eller sitter still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längre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stunder</a:t>
            </a:r>
            <a:r>
              <a:rPr lang="en-US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0788BC0E-67BB-B474-1FFB-C5EF27888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234" y="3428999"/>
            <a:ext cx="6573951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lphaUcPeriod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tycker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Skönt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 marL="742950" indent="-457200">
              <a:buFont typeface="+mj-lt"/>
              <a:buAutoNum type="alphaU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Kroppen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tycker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Jobbigt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påfrestande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0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ED7A7-5E9E-8D4A-A5CF-A7266458E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613B9CE-29E7-0A9E-FF76-DDDEDDF4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0C6015-EE53-0993-72FE-62202177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8F3483C9-F25F-8722-72E7-1EB90F4BC8BC}"/>
              </a:ext>
            </a:extLst>
          </p:cNvPr>
          <p:cNvSpPr txBox="1">
            <a:spLocks/>
          </p:cNvSpPr>
          <p:nvPr/>
        </p:nvSpPr>
        <p:spPr>
          <a:xfrm>
            <a:off x="851648" y="3274436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Ja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Nej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sv-SE" sz="2800" b="0" i="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EDCD19C-D41E-1BAC-72D5-263A916803B1}"/>
              </a:ext>
            </a:extLst>
          </p:cNvPr>
          <p:cNvSpPr txBox="1">
            <a:spLocks/>
          </p:cNvSpPr>
          <p:nvPr/>
        </p:nvSpPr>
        <p:spPr>
          <a:xfrm>
            <a:off x="851647" y="1107167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Det är bra för hälsan att gå upp för trappor. Men är det lika bra för hälsan att gå ner för trappor?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4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C462596-C1ED-7FC5-863D-0AF6F451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712" y="490537"/>
            <a:ext cx="4865684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A: </a:t>
            </a:r>
            <a:r>
              <a:rPr lang="en-US" b="1" dirty="0"/>
              <a:t>Ja, det </a:t>
            </a:r>
            <a:r>
              <a:rPr lang="en-US" b="1" dirty="0" err="1"/>
              <a:t>sant</a:t>
            </a:r>
            <a:r>
              <a:rPr lang="en-US" b="1" dirty="0"/>
              <a:t>!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E1960BF3-0BA6-D06F-0CC8-3EEEF384A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66" t="1" r="6158" b="1"/>
          <a:stretch/>
        </p:blipFill>
        <p:spPr>
          <a:xfrm>
            <a:off x="2" y="1587"/>
            <a:ext cx="6417731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6E69086-3FFF-F2F9-C871-3BDC4FBC5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3713" y="2614612"/>
            <a:ext cx="4865684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>
                <a:effectLst/>
              </a:rPr>
              <a:t>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pulshöjande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gå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uppför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trappa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>
                <a:effectLst/>
              </a:rPr>
              <a:t>Men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bromsa</a:t>
            </a:r>
            <a:r>
              <a:rPr lang="en-US" sz="2400" b="0" i="0" dirty="0">
                <a:effectLst/>
              </a:rPr>
              <a:t> och </a:t>
            </a:r>
            <a:r>
              <a:rPr lang="en-US" sz="2400" b="0" i="0" dirty="0" err="1">
                <a:effectLst/>
              </a:rPr>
              <a:t>gå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nerför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trappan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jobbigt</a:t>
            </a:r>
            <a:r>
              <a:rPr lang="en-US" sz="2400" b="0" i="0" dirty="0">
                <a:effectLst/>
              </a:rPr>
              <a:t> för </a:t>
            </a:r>
            <a:r>
              <a:rPr lang="en-US" sz="2400" b="0" i="0" dirty="0" err="1">
                <a:effectLst/>
              </a:rPr>
              <a:t>musklerna</a:t>
            </a:r>
            <a:r>
              <a:rPr lang="en-US" sz="2400" b="0" i="0" dirty="0">
                <a:effectLst/>
              </a:rPr>
              <a:t> och det ger </a:t>
            </a:r>
            <a:r>
              <a:rPr lang="en-US" sz="2400" b="0" i="0" dirty="0" err="1">
                <a:effectLst/>
              </a:rPr>
              <a:t>också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hälsovinster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44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 10 krysshopp!</a:t>
            </a:r>
          </a:p>
        </p:txBody>
      </p:sp>
    </p:spTree>
    <p:extLst>
      <p:ext uri="{BB962C8B-B14F-4D97-AF65-F5344CB8AC3E}">
        <p14:creationId xmlns:p14="http://schemas.microsoft.com/office/powerpoint/2010/main" val="90601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BE0BFC1-C490-C6FD-F8B9-BF9E76390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DAD1D38-46B5-DD30-BCE0-1D2EF428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E29333-D574-E253-4733-F48C9277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2A6289CB-98F4-8EB6-3C90-8392B0CDCF31}"/>
              </a:ext>
            </a:extLst>
          </p:cNvPr>
          <p:cNvSpPr txBox="1">
            <a:spLocks/>
          </p:cNvSpPr>
          <p:nvPr/>
        </p:nvSpPr>
        <p:spPr>
          <a:xfrm>
            <a:off x="878862" y="3059283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3 000-5 000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5 000-7 000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7 000-10 000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10 000-15 000</a:t>
            </a:r>
          </a:p>
          <a:p>
            <a:pPr marL="457200" indent="-457200" fontAlgn="base">
              <a:buFont typeface="+mj-lt"/>
              <a:buAutoNum type="alphaUcPeriod"/>
            </a:pPr>
            <a:endParaRPr lang="sv-SE" sz="2400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sv-SE" sz="2800" b="0" i="0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0A3B8886-4291-3697-A1D2-88C719DE76A4}"/>
              </a:ext>
            </a:extLst>
          </p:cNvPr>
          <p:cNvSpPr txBox="1">
            <a:spLocks/>
          </p:cNvSpPr>
          <p:nvPr/>
        </p:nvSpPr>
        <p:spPr>
          <a:xfrm>
            <a:off x="878861" y="892014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Hur många steg per dag rekommenderas för skolelever?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4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9609652-9A28-347C-CE85-E9DA9158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 dirty="0" err="1">
                <a:effectLst/>
              </a:rPr>
              <a:t>Rätt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svar</a:t>
            </a:r>
            <a:r>
              <a:rPr lang="en-US" i="0" dirty="0">
                <a:effectLst/>
              </a:rPr>
              <a:t> D: </a:t>
            </a:r>
            <a:br>
              <a:rPr lang="en-US" i="0" dirty="0">
                <a:effectLst/>
              </a:rPr>
            </a:br>
            <a:r>
              <a:rPr lang="en-US" b="1" i="0" dirty="0">
                <a:effectLst/>
              </a:rPr>
              <a:t>10-15 000 </a:t>
            </a:r>
            <a:r>
              <a:rPr lang="en-US" b="1" i="0" dirty="0" err="1">
                <a:effectLst/>
              </a:rPr>
              <a:t>steg</a:t>
            </a: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dag</a:t>
            </a:r>
            <a:endParaRPr lang="en-US" dirty="0"/>
          </a:p>
        </p:txBody>
      </p:sp>
      <p:pic>
        <p:nvPicPr>
          <p:cNvPr id="5" name="Bildobjekt 4" descr="En bild som visar fotbeklädnader&#10;&#10;Automatiskt genererad beskrivning">
            <a:extLst>
              <a:ext uri="{FF2B5EF4-FFF2-40B4-BE49-F238E27FC236}">
                <a16:creationId xmlns:a16="http://schemas.microsoft.com/office/drawing/2014/main" id="{B9818B0C-B969-E848-FFD8-44393BE3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0" t="6332" r="13524" b="-8429"/>
          <a:stretch/>
        </p:blipFill>
        <p:spPr>
          <a:xfrm>
            <a:off x="2" y="1150374"/>
            <a:ext cx="6095999" cy="570762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BEA611-335E-1D5A-1B22-BE2253C95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 err="1">
                <a:effectLst/>
              </a:rPr>
              <a:t>Alla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steg</a:t>
            </a:r>
            <a:r>
              <a:rPr lang="en-US" sz="2400" b="0" i="0" dirty="0">
                <a:effectLst/>
              </a:rPr>
              <a:t> vi tar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bra för </a:t>
            </a:r>
            <a:r>
              <a:rPr lang="en-US" sz="2400" b="0" i="0" dirty="0" err="1">
                <a:effectLst/>
              </a:rPr>
              <a:t>hälsan</a:t>
            </a:r>
            <a:r>
              <a:rPr lang="en-US" sz="2400" b="0" i="0" dirty="0">
                <a:effectLst/>
              </a:rPr>
              <a:t>.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gå</a:t>
            </a:r>
            <a:r>
              <a:rPr lang="en-US" sz="2400" b="0" i="0" dirty="0">
                <a:effectLst/>
              </a:rPr>
              <a:t> i 30 min </a:t>
            </a:r>
            <a:r>
              <a:rPr lang="en-US" sz="2400" b="0" i="0" dirty="0" err="1">
                <a:effectLst/>
              </a:rPr>
              <a:t>motsvarar</a:t>
            </a:r>
            <a:r>
              <a:rPr lang="en-US" sz="2400" b="0" i="0" dirty="0">
                <a:effectLst/>
              </a:rPr>
              <a:t> ca 6 000 </a:t>
            </a:r>
            <a:r>
              <a:rPr lang="en-US" sz="2400" b="0" i="0" dirty="0" err="1">
                <a:effectLst/>
              </a:rPr>
              <a:t>steg</a:t>
            </a:r>
            <a:r>
              <a:rPr lang="en-US" sz="2400" b="0" i="0" dirty="0">
                <a:effectLst/>
              </a:rPr>
              <a:t>. 60 min </a:t>
            </a:r>
            <a:r>
              <a:rPr lang="en-US" sz="2400" b="0" i="0" dirty="0" err="1">
                <a:effectLst/>
              </a:rPr>
              <a:t>motsvarar</a:t>
            </a:r>
            <a:r>
              <a:rPr lang="en-US" sz="2400" b="0" i="0" dirty="0">
                <a:effectLst/>
              </a:rPr>
              <a:t> ca 12 700. </a:t>
            </a:r>
          </a:p>
          <a:p>
            <a:pPr marL="0" indent="0"/>
            <a:r>
              <a:rPr lang="en-US" sz="2400" b="0" i="0" dirty="0">
                <a:effectLst/>
              </a:rPr>
              <a:t>Du </a:t>
            </a:r>
            <a:r>
              <a:rPr lang="en-US" sz="2400" b="0" i="0" dirty="0" err="1">
                <a:effectLst/>
              </a:rPr>
              <a:t>jobbar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hårdare</a:t>
            </a:r>
            <a:r>
              <a:rPr lang="en-US" sz="2400" b="0" i="0" dirty="0">
                <a:effectLst/>
              </a:rPr>
              <a:t> om du </a:t>
            </a:r>
            <a:r>
              <a:rPr lang="en-US" sz="2400" b="0" i="0" dirty="0" err="1">
                <a:effectLst/>
              </a:rPr>
              <a:t>går</a:t>
            </a:r>
            <a:r>
              <a:rPr lang="en-US" sz="2400" b="0" i="0" dirty="0">
                <a:effectLst/>
              </a:rPr>
              <a:t> i </a:t>
            </a:r>
            <a:r>
              <a:rPr lang="en-US" sz="2400" b="0" i="0" dirty="0" err="1">
                <a:effectLst/>
              </a:rPr>
              <a:t>trappor</a:t>
            </a:r>
            <a:r>
              <a:rPr lang="en-US" sz="2400" b="0" i="0" dirty="0">
                <a:effectLst/>
              </a:rPr>
              <a:t>, </a:t>
            </a:r>
            <a:r>
              <a:rPr lang="en-US" sz="2400" dirty="0" err="1"/>
              <a:t>backar</a:t>
            </a:r>
            <a:r>
              <a:rPr lang="en-US" sz="2400" dirty="0"/>
              <a:t> eller </a:t>
            </a:r>
            <a:r>
              <a:rPr lang="en-US" sz="2400" dirty="0" err="1"/>
              <a:t>går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ojämn</a:t>
            </a:r>
            <a:r>
              <a:rPr lang="en-US" sz="2400" dirty="0"/>
              <a:t> mark, </a:t>
            </a:r>
            <a:r>
              <a:rPr lang="en-US" sz="2400" dirty="0" err="1"/>
              <a:t>då</a:t>
            </a:r>
            <a:r>
              <a:rPr lang="en-US" sz="2400" dirty="0"/>
              <a:t> </a:t>
            </a:r>
            <a:r>
              <a:rPr lang="en-US" sz="2400" dirty="0" err="1"/>
              <a:t>kopplar</a:t>
            </a:r>
            <a:r>
              <a:rPr lang="en-US" sz="2400" dirty="0"/>
              <a:t> du in </a:t>
            </a:r>
            <a:r>
              <a:rPr lang="en-US" sz="2400" dirty="0" err="1"/>
              <a:t>fler</a:t>
            </a:r>
            <a:r>
              <a:rPr lang="en-US" sz="2400" dirty="0"/>
              <a:t> </a:t>
            </a:r>
            <a:r>
              <a:rPr lang="en-US" sz="2400" dirty="0" err="1"/>
              <a:t>muskler</a:t>
            </a:r>
            <a:r>
              <a:rPr lang="en-US" sz="2400" dirty="0"/>
              <a:t>, </a:t>
            </a:r>
            <a:r>
              <a:rPr lang="en-US" sz="2400" dirty="0" err="1"/>
              <a:t>så</a:t>
            </a:r>
            <a:r>
              <a:rPr lang="en-US" sz="2400" dirty="0"/>
              <a:t> det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vara</a:t>
            </a:r>
            <a:r>
              <a:rPr lang="en-US" sz="2400" dirty="0"/>
              <a:t> </a:t>
            </a:r>
            <a:r>
              <a:rPr lang="en-US" sz="2400" dirty="0" err="1"/>
              <a:t>skillnad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steg</a:t>
            </a:r>
            <a:r>
              <a:rPr lang="en-US" sz="2400" dirty="0"/>
              <a:t> och </a:t>
            </a:r>
            <a:r>
              <a:rPr lang="en-US" sz="2400" dirty="0" err="1"/>
              <a:t>steg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511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-3028" y="4877126"/>
            <a:ext cx="121935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 10 armhävningar (vanliga, </a:t>
            </a:r>
            <a:b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 knäna eller mot väggen)!</a:t>
            </a:r>
          </a:p>
        </p:txBody>
      </p:sp>
    </p:spTree>
    <p:extLst>
      <p:ext uri="{BB962C8B-B14F-4D97-AF65-F5344CB8AC3E}">
        <p14:creationId xmlns:p14="http://schemas.microsoft.com/office/powerpoint/2010/main" val="342890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2F26842-5938-E0F0-EDC7-7088C402B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CA0A24-A790-35B5-A053-46E9E09F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311551C-25AB-9DAF-7FA6-952D5E97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05DB4C19-A9DF-C9B4-656A-028625863101}"/>
              </a:ext>
            </a:extLst>
          </p:cNvPr>
          <p:cNvSpPr txBox="1">
            <a:spLocks/>
          </p:cNvSpPr>
          <p:nvPr/>
        </p:nvSpPr>
        <p:spPr>
          <a:xfrm>
            <a:off x="921327" y="3806861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Spela fotboll, styrketräna eller träna friidrott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Dansa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Leka kull på rasten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Cykla eller springa till skolan</a:t>
            </a:r>
          </a:p>
          <a:p>
            <a:pPr marL="0" indent="0"/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D4274761-0C58-D2BD-1E77-35181AAAA5A5}"/>
              </a:ext>
            </a:extLst>
          </p:cNvPr>
          <p:cNvSpPr txBox="1">
            <a:spLocks/>
          </p:cNvSpPr>
          <p:nvPr/>
        </p:nvSpPr>
        <p:spPr>
          <a:xfrm>
            <a:off x="867538" y="1343162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För att må bra rekom-menderas 60 min puls-höjande aktivitet varje dag för skolelever. Vad är en pulshöjande aktivitet?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98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D31FD0F-CD5D-DA62-4415-C2988934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523255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Rätt svar A, B,C,D: </a:t>
            </a:r>
            <a:br>
              <a:rPr lang="sv-SE" i="0" dirty="0">
                <a:solidFill>
                  <a:srgbClr val="333333"/>
                </a:solidFill>
                <a:effectLst/>
              </a:rPr>
            </a:br>
            <a:r>
              <a:rPr lang="sv-SE" b="1" i="0" dirty="0">
                <a:solidFill>
                  <a:srgbClr val="333333"/>
                </a:solidFill>
                <a:effectLst/>
              </a:rPr>
              <a:t>Alla alternativ</a:t>
            </a:r>
            <a:endParaRPr lang="en-US" b="1" dirty="0"/>
          </a:p>
        </p:txBody>
      </p:sp>
      <p:pic>
        <p:nvPicPr>
          <p:cNvPr id="5" name="Bildobjekt 4" descr="En bild som visar paraply, tillbehör, vektorgrafik&#10;&#10;Automatiskt genererad beskrivning">
            <a:extLst>
              <a:ext uri="{FF2B5EF4-FFF2-40B4-BE49-F238E27FC236}">
                <a16:creationId xmlns:a16="http://schemas.microsoft.com/office/drawing/2014/main" id="{6E970E56-650F-A442-F468-953730320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7" r="1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9B18DB-3376-E56C-4D0C-16A3F936E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Alla alternativen är rätt om du blir andfådd.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Bara 2 av 10 tjejer och 4 av 10 av killar i åldern 11-17 år når upp till rekommendationen om 60 min fysisk aktivitet om dagen.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3674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Sätt dig på golvet och res dig upp 10 gånger!</a:t>
            </a:r>
          </a:p>
        </p:txBody>
      </p:sp>
    </p:spTree>
    <p:extLst>
      <p:ext uri="{BB962C8B-B14F-4D97-AF65-F5344CB8AC3E}">
        <p14:creationId xmlns:p14="http://schemas.microsoft.com/office/powerpoint/2010/main" val="205245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AC86BFD-1983-C724-240E-34A9148CD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781DFCE-8D29-CA9A-66C8-B12AF925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382C7D-A4F7-ADEB-70B7-371B48C3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6C3B4C99-307F-49A1-DBC8-08F3D5B5CFF9}"/>
              </a:ext>
            </a:extLst>
          </p:cNvPr>
          <p:cNvSpPr txBox="1">
            <a:spLocks/>
          </p:cNvSpPr>
          <p:nvPr/>
        </p:nvSpPr>
        <p:spPr>
          <a:xfrm>
            <a:off x="838200" y="2555473"/>
            <a:ext cx="6100482" cy="305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Långvarigt stillasittande ökar risken för sjukdomar när man blir vuxen.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dirty="0"/>
              <a:t>De som rör på sig känner mindre ångest och depression samt sover bättre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i="0" dirty="0">
                <a:effectLst/>
              </a:rPr>
              <a:t>Hälsosamma vanor som håller hela livet skapar man bäst tidigt som barn.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sv-SE" sz="2400" i="0" dirty="0">
                <a:effectLst/>
              </a:rPr>
              <a:t>Rörelse stärker hjärnan med ökad koncentrationsförmåga och bättre minne.</a:t>
            </a:r>
            <a:endParaRPr lang="sv-SE" sz="24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7D0D7386-403A-2238-6AB2-1E1785D6F27D}"/>
              </a:ext>
            </a:extLst>
          </p:cNvPr>
          <p:cNvSpPr txBox="1">
            <a:spLocks/>
          </p:cNvSpPr>
          <p:nvPr/>
        </p:nvSpPr>
        <p:spPr>
          <a:xfrm>
            <a:off x="838200" y="759977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i="0" dirty="0">
                <a:solidFill>
                  <a:srgbClr val="333333"/>
                </a:solidFill>
                <a:effectLst/>
              </a:rPr>
              <a:t>Varför är det viktigt med mycket vardagsmotion?</a:t>
            </a:r>
            <a:endParaRPr lang="sv-S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D7B6516-2AD0-E29E-ADC7-AB3EED67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68" y="565397"/>
            <a:ext cx="4445001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Rätt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Jobbigt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påfrestande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325B654-0C92-8C69-DFCE-F88EB6B7A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962279"/>
            <a:ext cx="4169137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gillar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röra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sig. </a:t>
            </a:r>
          </a:p>
          <a:p>
            <a:pPr marL="0" indent="0"/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känns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gång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kroppens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funktioner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börjar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fungera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sämre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20-30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minuters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stillasittande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/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sitta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mycket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också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sjuk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framtiden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5A4AE28-146E-8C1F-C269-0E4610CBC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9" t="-13043" r="3007" b="-5825"/>
          <a:stretch/>
        </p:blipFill>
        <p:spPr>
          <a:xfrm>
            <a:off x="5145270" y="-67235"/>
            <a:ext cx="7043682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847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157FEF4-3D34-5B7B-9E9A-8B619CD8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A, B, C, D: </a:t>
            </a:r>
            <a:r>
              <a:rPr lang="sv-SE" b="1" i="0" dirty="0">
                <a:solidFill>
                  <a:srgbClr val="333333"/>
                </a:solidFill>
                <a:effectLst/>
              </a:rPr>
              <a:t>Alla alternativ</a:t>
            </a:r>
            <a:endParaRPr lang="en-US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28F817-013B-C4DC-0049-8FDADB168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0" t="-6158" r="5165" b="-14296"/>
          <a:stretch/>
        </p:blipFill>
        <p:spPr>
          <a:xfrm>
            <a:off x="132737" y="147485"/>
            <a:ext cx="6095999" cy="671051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5B079B6-5315-5CB8-7795-13FDE2E21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Det är både viktigt för dig nu för att må bra och när du blir äldre.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</a:rPr>
              <a:t>Vardagsmotion är viktigt hela livet.</a:t>
            </a:r>
            <a:endParaRPr lang="en-US" sz="20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998321-E65B-8243-BA36-4D56AA4B8AD2}"/>
              </a:ext>
            </a:extLst>
          </p:cNvPr>
          <p:cNvSpPr/>
          <p:nvPr/>
        </p:nvSpPr>
        <p:spPr>
          <a:xfrm>
            <a:off x="0" y="147485"/>
            <a:ext cx="884903" cy="619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184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 20 </a:t>
            </a:r>
            <a:r>
              <a:rPr lang="sv-SE" sz="40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benböj</a:t>
            </a:r>
            <a:r>
              <a:rPr lang="sv-SE" sz="4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3476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B6A1FF-FB55-ADDA-17F9-55F240ABB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459EDFB-AA7A-75FA-970E-553ACE50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4642023-E0EC-3309-8B51-FA808A56D675}"/>
              </a:ext>
            </a:extLst>
          </p:cNvPr>
          <p:cNvSpPr/>
          <p:nvPr/>
        </p:nvSpPr>
        <p:spPr>
          <a:xfrm>
            <a:off x="-94129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 descr="En bild som visar kvadrat&#10;&#10;Automatiskt genererad beskrivning">
            <a:extLst>
              <a:ext uri="{FF2B5EF4-FFF2-40B4-BE49-F238E27FC236}">
                <a16:creationId xmlns:a16="http://schemas.microsoft.com/office/drawing/2014/main" id="{06F83DEE-42D2-5DC7-A563-452D9AC2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0" y="3225800"/>
            <a:ext cx="317500" cy="406400"/>
          </a:xfrm>
          <a:prstGeom prst="rect">
            <a:avLst/>
          </a:prstGeom>
        </p:spPr>
      </p:pic>
      <p:pic>
        <p:nvPicPr>
          <p:cNvPr id="10" name="Bildobjekt 9" descr="En bild som visar text, bordsservis, kärl&#10;&#10;Automatiskt genererad beskrivning">
            <a:extLst>
              <a:ext uri="{FF2B5EF4-FFF2-40B4-BE49-F238E27FC236}">
                <a16:creationId xmlns:a16="http://schemas.microsoft.com/office/drawing/2014/main" id="{C67BB82E-8906-3201-524B-CFF42485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1423"/>
            <a:ext cx="3115235" cy="4280333"/>
          </a:xfrm>
          <a:prstGeom prst="rect">
            <a:avLst/>
          </a:prstGeom>
        </p:spPr>
      </p:pic>
      <p:sp>
        <p:nvSpPr>
          <p:cNvPr id="11" name="Rubrik 2">
            <a:extLst>
              <a:ext uri="{FF2B5EF4-FFF2-40B4-BE49-F238E27FC236}">
                <a16:creationId xmlns:a16="http://schemas.microsoft.com/office/drawing/2014/main" id="{7A57377D-7D9A-8477-5CCF-5301EB4DF077}"/>
              </a:ext>
            </a:extLst>
          </p:cNvPr>
          <p:cNvSpPr txBox="1">
            <a:spLocks/>
          </p:cNvSpPr>
          <p:nvPr/>
        </p:nvSpPr>
        <p:spPr>
          <a:xfrm>
            <a:off x="5134537" y="2446809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i="0" dirty="0">
                <a:solidFill>
                  <a:srgbClr val="333333"/>
                </a:solidFill>
                <a:effectLst/>
              </a:rPr>
              <a:t>Uppföljning och diskussionsfrågor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14E75E9-F369-3EF9-9039-81793FCC0B02}"/>
              </a:ext>
            </a:extLst>
          </p:cNvPr>
          <p:cNvSpPr txBox="1"/>
          <p:nvPr/>
        </p:nvSpPr>
        <p:spPr>
          <a:xfrm>
            <a:off x="5728448" y="4329447"/>
            <a:ext cx="554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 stillasittande och fysisk aktivitet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8E2318D-F2EF-22CC-DBC5-E00A5DE7059D}"/>
              </a:ext>
            </a:extLst>
          </p:cNvPr>
          <p:cNvSpPr/>
          <p:nvPr/>
        </p:nvSpPr>
        <p:spPr>
          <a:xfrm>
            <a:off x="58271" y="495772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0" name="Bildobjekt 19" descr="En bild som visar text, bordsservis, kärl&#10;&#10;Automatiskt genererad beskrivning">
            <a:extLst>
              <a:ext uri="{FF2B5EF4-FFF2-40B4-BE49-F238E27FC236}">
                <a16:creationId xmlns:a16="http://schemas.microsoft.com/office/drawing/2014/main" id="{5EEC9EE2-AE7C-1FA1-16FF-FE9706D2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6" y="1530832"/>
            <a:ext cx="3115235" cy="4280333"/>
          </a:xfrm>
          <a:prstGeom prst="rect">
            <a:avLst/>
          </a:prstGeom>
        </p:spPr>
      </p:pic>
      <p:sp>
        <p:nvSpPr>
          <p:cNvPr id="21" name="Rubrik 2">
            <a:extLst>
              <a:ext uri="{FF2B5EF4-FFF2-40B4-BE49-F238E27FC236}">
                <a16:creationId xmlns:a16="http://schemas.microsoft.com/office/drawing/2014/main" id="{175E9870-628D-3F66-34AE-192FE0383BAC}"/>
              </a:ext>
            </a:extLst>
          </p:cNvPr>
          <p:cNvSpPr txBox="1">
            <a:spLocks/>
          </p:cNvSpPr>
          <p:nvPr/>
        </p:nvSpPr>
        <p:spPr>
          <a:xfrm>
            <a:off x="5286937" y="2599209"/>
            <a:ext cx="620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i="0" dirty="0">
                <a:solidFill>
                  <a:srgbClr val="333333"/>
                </a:solidFill>
                <a:effectLst/>
              </a:rPr>
              <a:t>Uppföljning och diskussionsfrågor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95244DB-0FB1-41A1-C6DB-DBDE6AC9AC65}"/>
              </a:ext>
            </a:extLst>
          </p:cNvPr>
          <p:cNvSpPr txBox="1"/>
          <p:nvPr/>
        </p:nvSpPr>
        <p:spPr>
          <a:xfrm>
            <a:off x="5880848" y="4481847"/>
            <a:ext cx="554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 stillasittande och fysisk aktivitet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37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94129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86831" y="2217577"/>
            <a:ext cx="60756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Uppföljning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 det något ni inte förstod?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 det något ni blev förvånade över?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 tar ni med er från quizet?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94129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86831" y="2217577"/>
            <a:ext cx="6075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 du hur mycket du rör dig/sitter varje dag?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 kan du göra själv för att ”Levla hälsan” och öka vardagsmotionen med pulshöjande aktivitet?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8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47065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06149" y="1068474"/>
            <a:ext cx="60756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Undersökningen i klassen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Hur lång tid brukar du sitta still utanför lektionstid framför en skärm (alltså mobil, tv, datorskärm eller surfplatta)?</a:t>
            </a:r>
          </a:p>
          <a:p>
            <a:pPr algn="l" fontAlgn="base"/>
            <a:endParaRPr lang="sv-SE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 alls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Mindre än en timme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1-2 timme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timmar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 än 5 timmar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0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8E0FB9-86C3-A1A8-7281-31378041CAA2}"/>
              </a:ext>
            </a:extLst>
          </p:cNvPr>
          <p:cNvSpPr/>
          <p:nvPr/>
        </p:nvSpPr>
        <p:spPr>
          <a:xfrm>
            <a:off x="-47065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544C3BD-8E5B-2414-6F95-95A938F1C57C}"/>
              </a:ext>
            </a:extLst>
          </p:cNvPr>
          <p:cNvSpPr txBox="1"/>
          <p:nvPr/>
        </p:nvSpPr>
        <p:spPr>
          <a:xfrm>
            <a:off x="67234" y="0"/>
            <a:ext cx="12057529" cy="1569660"/>
          </a:xfrm>
          <a:prstGeom prst="rect">
            <a:avLst/>
          </a:prstGeom>
          <a:solidFill>
            <a:srgbClr val="EDEBE9"/>
          </a:solidFill>
        </p:spPr>
        <p:txBody>
          <a:bodyPr wrap="square">
            <a:spAutoFit/>
          </a:bodyPr>
          <a:lstStyle/>
          <a:p>
            <a:pPr algn="ctr"/>
            <a:b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 här svarade barn och unga i hela Sverige 2021 </a:t>
            </a:r>
            <a:b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(Generation Pep). Vad tänker du när du ser sifforna?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6002E3-A014-8276-1BD6-1866140B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743680"/>
            <a:ext cx="741045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3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47065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306149" y="1068474"/>
            <a:ext cx="60756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Undersökningen i klassen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sv-SE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lätt eller svårt skulle det vara att röra dig mer än du gör idag?</a:t>
            </a:r>
          </a:p>
          <a:p>
            <a:pPr algn="l" fontAlgn="base"/>
            <a:endParaRPr lang="sv-SE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Mycket svårt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Ganska svårt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Ganska lätt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Mycket lätt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7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176322-3881-2EB3-76F4-6622F194AA7C}"/>
              </a:ext>
            </a:extLst>
          </p:cNvPr>
          <p:cNvSpPr/>
          <p:nvPr/>
        </p:nvSpPr>
        <p:spPr>
          <a:xfrm>
            <a:off x="-22442" y="0"/>
            <a:ext cx="12286129" cy="6858000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9B5A4D-38B8-8BA5-5E5D-CBE49C95D641}"/>
              </a:ext>
            </a:extLst>
          </p:cNvPr>
          <p:cNvSpPr txBox="1"/>
          <p:nvPr/>
        </p:nvSpPr>
        <p:spPr>
          <a:xfrm>
            <a:off x="4211010" y="423016"/>
            <a:ext cx="60756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Undersökningen i klassen</a:t>
            </a:r>
          </a:p>
          <a:p>
            <a:pPr algn="l" fontAlgn="base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sv-SE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Vad skulle få dig att röra dig mer? Du kan välja flera alternativ.</a:t>
            </a:r>
          </a:p>
          <a:p>
            <a:pPr algn="l" fontAlgn="base"/>
            <a:endParaRPr lang="sv-SE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Kompisarna - att vi gör något tillsammans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Jag </a:t>
            </a:r>
            <a:r>
              <a:rPr lang="sv-SE" sz="24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bara bestämmer mig </a:t>
            </a: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 det - så ändrar jag mitt beteende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Mina föräldrar säger att jag ska göra det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Skolan ger oss uppgifter/utmaningar att vara mindre stillasittande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Aktiviteter på fritiden</a:t>
            </a:r>
          </a:p>
          <a:p>
            <a:pPr marL="457200" indent="-457200" algn="l" fontAlgn="base">
              <a:buFont typeface="+mj-lt"/>
              <a:buAutoNum type="alphaUcPeriod"/>
            </a:pPr>
            <a:r>
              <a:rPr lang="sv-SE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Mindre skärmtid</a:t>
            </a:r>
          </a:p>
        </p:txBody>
      </p:sp>
      <p:pic>
        <p:nvPicPr>
          <p:cNvPr id="11" name="Bildobjekt 10" descr="En bild som visar pil&#10;&#10;Automatiskt genererad beskrivning">
            <a:extLst>
              <a:ext uri="{FF2B5EF4-FFF2-40B4-BE49-F238E27FC236}">
                <a16:creationId xmlns:a16="http://schemas.microsoft.com/office/drawing/2014/main" id="{CC3A0119-1F23-D52A-CC00-B518EBC2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31" y="2790792"/>
            <a:ext cx="1942866" cy="2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32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DD86538-6154-F9D7-BF75-1955E10E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base"/>
            <a:r>
              <a:rPr lang="sv-SE" b="0" i="0" dirty="0">
                <a:solidFill>
                  <a:srgbClr val="333333"/>
                </a:solidFill>
                <a:effectLst/>
              </a:rPr>
              <a:t>Levla pulsen!</a:t>
            </a:r>
            <a:br>
              <a:rPr lang="sv-SE" b="0" i="0" dirty="0">
                <a:solidFill>
                  <a:srgbClr val="333333"/>
                </a:solidFill>
                <a:effectLst/>
                <a:latin typeface="Montserrat" pitchFamily="2" charset="77"/>
              </a:rPr>
            </a:br>
            <a:endParaRPr lang="en-US" b="1" dirty="0">
              <a:latin typeface="+mj-lt"/>
              <a:cs typeface="+mj-cs"/>
            </a:endParaRPr>
          </a:p>
        </p:txBody>
      </p:sp>
      <p:pic>
        <p:nvPicPr>
          <p:cNvPr id="7" name="Bildobjekt 6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96CAD0D5-82FB-9A21-FCF9-3FF5BBC53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4" r="21052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34EF51-FCBA-D2D1-D534-C6CC6E7A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 fontAlgn="base">
              <a:buFont typeface="+mj-lt"/>
              <a:buAutoNum type="arabicPeriod"/>
            </a:pPr>
            <a:r>
              <a:rPr lang="sv-SE" sz="2400" b="0" i="0" dirty="0" err="1">
                <a:solidFill>
                  <a:srgbClr val="333333"/>
                </a:solidFill>
                <a:effectLst/>
              </a:rPr>
              <a:t>Level</a:t>
            </a:r>
            <a:r>
              <a:rPr lang="sv-SE" sz="2400" b="0" i="0" dirty="0">
                <a:solidFill>
                  <a:srgbClr val="333333"/>
                </a:solidFill>
                <a:effectLst/>
              </a:rPr>
              <a:t> 1: </a:t>
            </a:r>
            <a:r>
              <a:rPr lang="sv-SE" sz="2400" b="0" i="0" dirty="0" err="1">
                <a:solidFill>
                  <a:srgbClr val="333333"/>
                </a:solidFill>
                <a:effectLst/>
              </a:rPr>
              <a:t>Benböj</a:t>
            </a:r>
            <a:r>
              <a:rPr lang="sv-SE" sz="2400" b="0" i="0" dirty="0">
                <a:solidFill>
                  <a:srgbClr val="333333"/>
                </a:solidFill>
                <a:effectLst/>
              </a:rPr>
              <a:t> 20 </a:t>
            </a:r>
            <a:r>
              <a:rPr lang="sv-SE" sz="2400" b="0" i="0" dirty="0" err="1">
                <a:solidFill>
                  <a:srgbClr val="333333"/>
                </a:solidFill>
                <a:effectLst/>
              </a:rPr>
              <a:t>st</a:t>
            </a:r>
            <a:endParaRPr lang="sv-SE" sz="2400" dirty="0">
              <a:solidFill>
                <a:srgbClr val="333333"/>
              </a:solidFill>
            </a:endParaRPr>
          </a:p>
          <a:p>
            <a:pPr marL="742950" indent="-742950" fontAlgn="base">
              <a:buFont typeface="+mj-lt"/>
              <a:buAutoNum type="arabicPeriod"/>
            </a:pPr>
            <a:r>
              <a:rPr lang="sv-SE" sz="2400" b="0" i="0" dirty="0" err="1">
                <a:solidFill>
                  <a:srgbClr val="333333"/>
                </a:solidFill>
                <a:effectLst/>
              </a:rPr>
              <a:t>Level</a:t>
            </a:r>
            <a:r>
              <a:rPr lang="sv-SE" sz="2400" b="0" i="0" dirty="0">
                <a:solidFill>
                  <a:srgbClr val="333333"/>
                </a:solidFill>
                <a:effectLst/>
              </a:rPr>
              <a:t> 2: </a:t>
            </a:r>
            <a:r>
              <a:rPr lang="sv-SE" sz="2400" b="0" i="0" dirty="0" err="1">
                <a:solidFill>
                  <a:srgbClr val="333333"/>
                </a:solidFill>
                <a:effectLst/>
              </a:rPr>
              <a:t>Benböj</a:t>
            </a:r>
            <a:r>
              <a:rPr lang="sv-SE" sz="2400" b="0" i="0" dirty="0">
                <a:solidFill>
                  <a:srgbClr val="333333"/>
                </a:solidFill>
                <a:effectLst/>
              </a:rPr>
              <a:t> med att nudda golvet 20 </a:t>
            </a:r>
            <a:r>
              <a:rPr lang="sv-SE" sz="2400" b="0" i="0" dirty="0" err="1">
                <a:solidFill>
                  <a:srgbClr val="333333"/>
                </a:solidFill>
                <a:effectLst/>
              </a:rPr>
              <a:t>st</a:t>
            </a:r>
            <a:endParaRPr lang="sv-SE" sz="2400" dirty="0">
              <a:solidFill>
                <a:srgbClr val="333333"/>
              </a:solidFill>
            </a:endParaRPr>
          </a:p>
          <a:p>
            <a:pPr marL="742950" indent="-742950" fontAlgn="base">
              <a:buFont typeface="+mj-lt"/>
              <a:buAutoNum type="arabicPeriod"/>
            </a:pPr>
            <a:r>
              <a:rPr lang="sv-SE" sz="2400" b="0" i="0" dirty="0" err="1">
                <a:solidFill>
                  <a:srgbClr val="333333"/>
                </a:solidFill>
                <a:effectLst/>
              </a:rPr>
              <a:t>Level</a:t>
            </a:r>
            <a:r>
              <a:rPr lang="sv-SE" sz="2400" b="0" i="0" dirty="0">
                <a:solidFill>
                  <a:srgbClr val="333333"/>
                </a:solidFill>
                <a:effectLst/>
              </a:rPr>
              <a:t> 3: Djuphopp 20 </a:t>
            </a:r>
            <a:r>
              <a:rPr lang="sv-SE" sz="2400" b="0" i="0" dirty="0" err="1">
                <a:solidFill>
                  <a:srgbClr val="333333"/>
                </a:solidFill>
                <a:effectLst/>
              </a:rPr>
              <a:t>st</a:t>
            </a:r>
            <a:br>
              <a:rPr lang="sv-SE" sz="2400" b="0" i="0" dirty="0">
                <a:solidFill>
                  <a:srgbClr val="333333"/>
                </a:solidFill>
                <a:effectLst/>
              </a:rPr>
            </a:br>
            <a:endParaRPr lang="sv-SE" sz="2400" b="0" i="0" dirty="0">
              <a:solidFill>
                <a:srgbClr val="333333"/>
              </a:solidFill>
              <a:effectLst/>
            </a:endParaRPr>
          </a:p>
          <a:p>
            <a:pPr marL="0" indent="0" fontAlgn="base"/>
            <a:r>
              <a:rPr lang="sv-SE" sz="2400" b="0" i="0" dirty="0">
                <a:solidFill>
                  <a:srgbClr val="333333"/>
                </a:solidFill>
                <a:effectLst/>
              </a:rPr>
              <a:t>Hur känns pulsen?</a:t>
            </a:r>
            <a:endParaRPr lang="en-US" sz="2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374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 10 grodhopp!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C3E52A4-4C5D-BB76-460E-6C28785F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31528E37-FFA1-5361-5B7A-A4C15E4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74" y="1053056"/>
            <a:ext cx="6881026" cy="1322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i="0" dirty="0">
                <a:solidFill>
                  <a:srgbClr val="333333"/>
                </a:solidFill>
                <a:effectLst/>
              </a:rPr>
              <a:t>Vi mår bra av att röra på oss. Hur ofta bör man avbryta stillasittande?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0788BC0E-67BB-B474-1FFB-C5EF27888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234" y="3428999"/>
            <a:ext cx="6573951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varje halvtimme </a:t>
            </a:r>
          </a:p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varje timme</a:t>
            </a:r>
          </a:p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varannan timme</a:t>
            </a:r>
            <a:endParaRPr lang="sv-SE" sz="2400" dirty="0"/>
          </a:p>
          <a:p>
            <a:pPr marL="742950" indent="-457200">
              <a:buFont typeface="+mj-lt"/>
              <a:buAutoNum type="alphaUcPeriod"/>
            </a:pPr>
            <a:r>
              <a:rPr lang="sv-SE" sz="2400" i="0" dirty="0">
                <a:effectLst/>
              </a:rPr>
              <a:t>En gång var tredje timme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3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6E9FE36-DB8C-E651-C946-58250D1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Rätt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gång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var </a:t>
            </a:r>
            <a:r>
              <a:rPr lang="en-US" b="1" dirty="0" err="1"/>
              <a:t>v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arje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halvtimme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diagram&#10;&#10;Automatiskt genererad beskrivning">
            <a:extLst>
              <a:ext uri="{FF2B5EF4-FFF2-40B4-BE49-F238E27FC236}">
                <a16:creationId xmlns:a16="http://schemas.microsoft.com/office/drawing/2014/main" id="{560A53EB-757B-00C2-DA54-0C90FCB5F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5" r="2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6CBD349-D31E-CFD3-1020-217605DD9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som är viktigt här är att musklerna används på något sätt. Det är rörelsen i sig, inte kraften i rörelsen, som är det viktigaste. </a:t>
            </a:r>
          </a:p>
          <a:p>
            <a:pPr marL="0" indent="0"/>
            <a:r>
              <a:rPr lang="sv-S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Sitt helst inte stilla mer än 3 timmar i sträck.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1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A9D22A-F0C0-4C5B-B6A3-9359DE51E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1" b="1369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B1723A0-694B-F052-AA77-85F3729EAEA5}"/>
              </a:ext>
            </a:extLst>
          </p:cNvPr>
          <p:cNvSpPr txBox="1"/>
          <p:nvPr/>
        </p:nvSpPr>
        <p:spPr>
          <a:xfrm>
            <a:off x="0" y="5388114"/>
            <a:ext cx="12193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0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 </a:t>
            </a:r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utfall med varje ben!</a:t>
            </a:r>
          </a:p>
        </p:txBody>
      </p:sp>
    </p:spTree>
    <p:extLst>
      <p:ext uri="{BB962C8B-B14F-4D97-AF65-F5344CB8AC3E}">
        <p14:creationId xmlns:p14="http://schemas.microsoft.com/office/powerpoint/2010/main" val="210124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877EBC4-811D-6048-B270-6C3F7F80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96" y="1436914"/>
            <a:ext cx="6881026" cy="1322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0" i="0" kern="1200" dirty="0" err="1">
                <a:solidFill>
                  <a:schemeClr val="tx1"/>
                </a:solidFill>
                <a:effectLst/>
              </a:rPr>
              <a:t>Äldre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personer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över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60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år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är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i="0" kern="1200" dirty="0" err="1">
                <a:solidFill>
                  <a:schemeClr val="tx1"/>
                </a:solidFill>
                <a:effectLst/>
              </a:rPr>
              <a:t>mer</a:t>
            </a:r>
            <a:r>
              <a:rPr lang="en-US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i="0" kern="1200" dirty="0" err="1">
                <a:solidFill>
                  <a:schemeClr val="tx1"/>
                </a:solidFill>
                <a:effectLst/>
              </a:rPr>
              <a:t>stillasittande</a:t>
            </a:r>
            <a:r>
              <a:rPr lang="en-US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än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unga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personer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. Sant eller </a:t>
            </a:r>
            <a:r>
              <a:rPr lang="en-US" b="0" i="0" kern="1200" dirty="0" err="1">
                <a:solidFill>
                  <a:schemeClr val="tx1"/>
                </a:solidFill>
                <a:effectLst/>
              </a:rPr>
              <a:t>falskt</a:t>
            </a:r>
            <a:r>
              <a:rPr lang="en-US" b="0" i="0" kern="1200" dirty="0">
                <a:solidFill>
                  <a:schemeClr val="tx1"/>
                </a:solidFill>
                <a:effectLst/>
              </a:rPr>
              <a:t>?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62608FD-B98D-8195-62D5-5F9091E60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7034" y="3428999"/>
            <a:ext cx="6573951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457200">
              <a:buFont typeface="+mj-lt"/>
              <a:buAutoNum type="alphaUcPeriod"/>
            </a:pPr>
            <a:r>
              <a:rPr lang="en-US" sz="2400" dirty="0"/>
              <a:t>Sant</a:t>
            </a:r>
          </a:p>
          <a:p>
            <a:pPr marL="571500" indent="-457200">
              <a:buFont typeface="+mj-lt"/>
              <a:buAutoNum type="alphaUcPeriod"/>
            </a:pPr>
            <a:r>
              <a:rPr lang="en-US" sz="2400" dirty="0" err="1"/>
              <a:t>Falskt</a:t>
            </a:r>
            <a:endParaRPr lang="en-US" sz="2400" dirty="0"/>
          </a:p>
        </p:txBody>
      </p:sp>
      <p:pic>
        <p:nvPicPr>
          <p:cNvPr id="6" name="Bildobjekt 5" descr="En bild som visar text, bordsservis, kärl&#10;&#10;Automatiskt genererad beskrivning">
            <a:extLst>
              <a:ext uri="{FF2B5EF4-FFF2-40B4-BE49-F238E27FC236}">
                <a16:creationId xmlns:a16="http://schemas.microsoft.com/office/drawing/2014/main" id="{559422C6-F457-8EC3-89B4-526846ED0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99" r="48982" b="14057"/>
          <a:stretch/>
        </p:blipFill>
        <p:spPr>
          <a:xfrm>
            <a:off x="9603574" y="2560052"/>
            <a:ext cx="1451392" cy="21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9472F90-4B0F-858A-EF9B-C01CB97B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B: </a:t>
            </a:r>
            <a:r>
              <a:rPr lang="en-US" b="1" dirty="0" err="1"/>
              <a:t>Falskt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9A0145-B02A-1A85-1DE1-4B05142F9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1" r="7369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EF98F77-D363-2D2C-5F90-E0B1D7F15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b="0" i="0" dirty="0" err="1">
                <a:effectLst/>
              </a:rPr>
              <a:t>Dagens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ungdomar</a:t>
            </a:r>
            <a:r>
              <a:rPr lang="en-US" sz="2400" b="0" i="0" dirty="0">
                <a:effectLst/>
              </a:rPr>
              <a:t> sitter </a:t>
            </a:r>
            <a:r>
              <a:rPr lang="en-US" sz="2400" b="0" i="0" dirty="0" err="1">
                <a:effectLst/>
              </a:rPr>
              <a:t>stilla</a:t>
            </a:r>
            <a:r>
              <a:rPr lang="en-US" sz="2400" b="0" i="0" dirty="0">
                <a:effectLst/>
              </a:rPr>
              <a:t> i </a:t>
            </a:r>
            <a:r>
              <a:rPr lang="en-US" sz="2400" b="0" i="0" dirty="0" err="1">
                <a:effectLst/>
              </a:rPr>
              <a:t>genomsnitt</a:t>
            </a:r>
            <a:r>
              <a:rPr lang="en-US" sz="2400" b="0" i="0" dirty="0">
                <a:effectLst/>
              </a:rPr>
              <a:t> 10 </a:t>
            </a:r>
            <a:r>
              <a:rPr lang="en-US" sz="2400" b="0" i="0" dirty="0" err="1">
                <a:effectLst/>
              </a:rPr>
              <a:t>tim</a:t>
            </a:r>
            <a:r>
              <a:rPr lang="en-US" sz="2400" b="0" i="0" dirty="0">
                <a:effectLst/>
              </a:rPr>
              <a:t>/</a:t>
            </a:r>
            <a:r>
              <a:rPr lang="en-US" sz="2400" b="0" i="0" dirty="0" err="1">
                <a:effectLst/>
              </a:rPr>
              <a:t>dag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>
                <a:effectLst/>
              </a:rPr>
              <a:t>Det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den </a:t>
            </a:r>
            <a:r>
              <a:rPr lang="en-US" sz="2400" b="0" i="0" dirty="0" err="1">
                <a:effectLst/>
              </a:rPr>
              <a:t>första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generationen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stillasittande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äldre</a:t>
            </a:r>
            <a:r>
              <a:rPr lang="en-US" sz="2400" b="0" i="0" dirty="0">
                <a:effectLst/>
              </a:rPr>
              <a:t>. </a:t>
            </a:r>
          </a:p>
          <a:p>
            <a:pPr marL="0" indent="0"/>
            <a:r>
              <a:rPr lang="en-US" sz="2400" b="0" i="0" dirty="0" err="1">
                <a:effectLst/>
              </a:rPr>
              <a:t>Ökad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skärmtid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förklaring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37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ev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2866"/>
      </a:accent1>
      <a:accent2>
        <a:srgbClr val="FFDB23"/>
      </a:accent2>
      <a:accent3>
        <a:srgbClr val="5DC158"/>
      </a:accent3>
      <a:accent4>
        <a:srgbClr val="864AB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22492</TotalTime>
  <Words>1217</Words>
  <Application>Microsoft Macintosh PowerPoint</Application>
  <PresentationFormat>Bredbild</PresentationFormat>
  <Paragraphs>145</Paragraphs>
  <Slides>39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6" baseType="lpstr">
      <vt:lpstr>Arial</vt:lpstr>
      <vt:lpstr>Arvo</vt:lpstr>
      <vt:lpstr>Calibri</vt:lpstr>
      <vt:lpstr>Calibri Light</vt:lpstr>
      <vt:lpstr>Londrina Solid</vt:lpstr>
      <vt:lpstr>Montserrat</vt:lpstr>
      <vt:lpstr>Office-tema</vt:lpstr>
      <vt:lpstr>Har du koll på stillasittande?</vt:lpstr>
      <vt:lpstr>Vad tycker våra kroppar om stillasittande? Att vi under den vakna tiden ligger ner eller sitter still längre stunder.</vt:lpstr>
      <vt:lpstr>Rätt svar B: Jobbigt och påfrestande</vt:lpstr>
      <vt:lpstr>PowerPoint-presentation</vt:lpstr>
      <vt:lpstr>Vi mår bra av att röra på oss. Hur ofta bör man avbryta stillasittande?</vt:lpstr>
      <vt:lpstr>Rätt svar A: En gång var varje halvtimme</vt:lpstr>
      <vt:lpstr>PowerPoint-presentation</vt:lpstr>
      <vt:lpstr>Äldre personer över 60 år är mer stillasittande än unga personer. Sant eller falskt?</vt:lpstr>
      <vt:lpstr>Rätt svar B: Falskt</vt:lpstr>
      <vt:lpstr>PowerPoint-presentation</vt:lpstr>
      <vt:lpstr>Skolelever är mer stillasittande på fritiden än under skoltid.  Sant eller falskt?</vt:lpstr>
      <vt:lpstr>Rätt svar A: Sant</vt:lpstr>
      <vt:lpstr>PowerPoint-presentation</vt:lpstr>
      <vt:lpstr>Hur vanligt är det med mer än 5 timmar skärmtid på en lördag/söndag?</vt:lpstr>
      <vt:lpstr>Rätt svar C: 5 av 10 skolelever</vt:lpstr>
      <vt:lpstr>PowerPoint-presentation</vt:lpstr>
      <vt:lpstr>PowerPoint-presentation</vt:lpstr>
      <vt:lpstr>Rätt svar B: Res/sträck på dig, gå runt lite, stå en stund</vt:lpstr>
      <vt:lpstr>PowerPoint-presentation</vt:lpstr>
      <vt:lpstr>PowerPoint-presentation</vt:lpstr>
      <vt:lpstr>Rätt svar A: Ja, det sant!</vt:lpstr>
      <vt:lpstr>PowerPoint-presentation</vt:lpstr>
      <vt:lpstr>PowerPoint-presentation</vt:lpstr>
      <vt:lpstr>Rätt svar D:  10-15 000 steg/dag</vt:lpstr>
      <vt:lpstr>PowerPoint-presentation</vt:lpstr>
      <vt:lpstr>PowerPoint-presentation</vt:lpstr>
      <vt:lpstr>Rätt svar A, B,C,D:  Alla alternativ</vt:lpstr>
      <vt:lpstr>PowerPoint-presentation</vt:lpstr>
      <vt:lpstr>PowerPoint-presentation</vt:lpstr>
      <vt:lpstr>Rätt svar A, B, C, D: Alla alternativ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Levla pulsen!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Mattias Gustafsson</dc:creator>
  <cp:keywords/>
  <dc:description/>
  <cp:lastModifiedBy>Ylva Tegner</cp:lastModifiedBy>
  <cp:revision>614</cp:revision>
  <cp:lastPrinted>2022-01-28T11:04:10Z</cp:lastPrinted>
  <dcterms:created xsi:type="dcterms:W3CDTF">2020-11-13T13:48:02Z</dcterms:created>
  <dcterms:modified xsi:type="dcterms:W3CDTF">2023-04-28T09:47:18Z</dcterms:modified>
  <cp:category/>
</cp:coreProperties>
</file>